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737360"/>
            <a:ext cx="6858000" cy="137160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3400" b="1">
                <a:solidFill>
                  <a:srgbClr val="3B5A28"/>
                </a:solidFill>
                <a:latin typeface="BIZ UDPGothic"/>
                <a:ea typeface="BIZ UDPゴシック"/>
              </a:rPr>
              <a:t>ペルソナ+パッケージデザイン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880360"/>
            <a:ext cx="6858000" cy="91440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900" b="0">
                <a:solidFill>
                  <a:srgbClr val="242323"/>
                </a:solidFill>
                <a:latin typeface="BIZ UDPGothic"/>
                <a:ea typeface="BIZ UDPゴシック"/>
              </a:rPr>
              <a:t>ワークシート/詳細説明 ― 記入ひな形とチェックリスト 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94760"/>
            <a:ext cx="6858000" cy="100584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6B6B6B"/>
                </a:solidFill>
                <a:latin typeface="BIZ UDPGothic"/>
                <a:ea typeface="BIZ UDPゴシック"/>
              </a:rPr>
              <a:t>記入例を見ながら、ペルソナ2人とパッケージを1枚のシートに埋めてください。表は編集できます。</a:t>
            </a:r>
          </a:p>
        </p:txBody>
      </p:sp>
      <p:pic>
        <p:nvPicPr>
          <p:cNvPr id="5" name="Picture 4" descr="図_ペルソナパッケージ_v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2011680"/>
            <a:ext cx="3977639" cy="22097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4846320"/>
            <a:ext cx="1060704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2026年8月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285232"/>
            <a:ext cx="1060704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著作者:狩野英司(立命館アジア太平洋大学)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724144"/>
            <a:ext cx="7315200" cy="3657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400" b="0">
                <a:solidFill>
                  <a:srgbClr val="538135"/>
                </a:solidFill>
                <a:latin typeface="BIZ UDPGothic"/>
                <a:ea typeface="BIZ UDPゴシック"/>
              </a:rPr>
              <a:t>Campus-ToolBox 実践ガイド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126480"/>
            <a:ext cx="10881360" cy="347472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250" b="0">
                <a:solidFill>
                  <a:srgbClr val="6B6B6B"/>
                </a:solidFill>
                <a:latin typeface="BIZ UDPGothic"/>
                <a:ea typeface="BIZ UDPゴシック"/>
              </a:rPr>
              <a:t>本資料は「キャンパス・ツールボックス　ご利用条件」に準拠してご利用ください。(https://campus.gov-toolbox.jp/about#terms)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実践ガイド|ペルソナ+パッケージデザイン ワークシート/詳細説明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182880"/>
            <a:ext cx="11338560" cy="5943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400" b="1">
                <a:solidFill>
                  <a:srgbClr val="3B5A28"/>
                </a:solidFill>
                <a:latin typeface="BIZ UDPGothic"/>
                <a:ea typeface="BIZ UDPゴシック"/>
              </a:rPr>
              <a:t>目次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73152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2000" b="1">
                <a:solidFill>
                  <a:srgbClr val="538135"/>
                </a:solidFill>
                <a:latin typeface="BIZ UDPGothic"/>
                <a:ea typeface="BIZ UDPゴシック"/>
              </a:rPr>
              <a:t>1.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37360" y="1417320"/>
            <a:ext cx="978408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記入イメージ(例)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93976"/>
            <a:ext cx="73152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2000" b="1">
                <a:solidFill>
                  <a:srgbClr val="538135"/>
                </a:solidFill>
                <a:latin typeface="BIZ UDPGothic"/>
                <a:ea typeface="BIZ UDPゴシック"/>
              </a:rPr>
              <a:t>2.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37360" y="2093976"/>
            <a:ext cx="978408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記入シート(ペルソナ+パッケージデザイン)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770632"/>
            <a:ext cx="73152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2000" b="1">
                <a:solidFill>
                  <a:srgbClr val="538135"/>
                </a:solidFill>
                <a:latin typeface="BIZ UDPGothic"/>
                <a:ea typeface="BIZ UDPゴシック"/>
              </a:rPr>
              <a:t>3.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7360" y="2770632"/>
            <a:ext cx="978408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チェックリスト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447287"/>
            <a:ext cx="73152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2000" b="1">
                <a:solidFill>
                  <a:srgbClr val="538135"/>
                </a:solidFill>
                <a:latin typeface="BIZ UDPGothic"/>
                <a:ea typeface="BIZ UDPゴシック"/>
              </a:rPr>
              <a:t>4.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3447287"/>
            <a:ext cx="978408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AI画像のプロンプト例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実践ガイド|ペルソナ+パッケージデザイン ワークシート/詳細説明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182880"/>
            <a:ext cx="11338560" cy="5943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400" b="1">
                <a:solidFill>
                  <a:srgbClr val="3B5A28"/>
                </a:solidFill>
                <a:latin typeface="BIZ UDPGothic"/>
                <a:ea typeface="BIZ UDPゴシック"/>
              </a:rPr>
              <a:t>1. 記入イメージ(例)</a:t>
            </a:r>
          </a:p>
        </p:txBody>
      </p:sp>
      <p:pic>
        <p:nvPicPr>
          <p:cNvPr id="3" name="Picture 2" descr="本文用画像_ペルソナ_記入イメージ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7360" y="1051560"/>
            <a:ext cx="8778240" cy="49377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実践ガイド|ペルソナ+パッケージデザイン ワークシート/詳細説明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64592"/>
            <a:ext cx="4206240" cy="3657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500" b="1">
                <a:solidFill>
                  <a:srgbClr val="3B5A28"/>
                </a:solidFill>
                <a:latin typeface="BIZ UDPGothic"/>
                <a:ea typeface="BIZ UDPゴシック"/>
              </a:rPr>
              <a:t>ワークシート|ペルソナ+パッケージデザイン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0" y="164592"/>
            <a:ext cx="2377440" cy="384048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1400" b="1">
                <a:solidFill>
                  <a:srgbClr val="242323"/>
                </a:solidFill>
                <a:latin typeface="BIZ UDPGothic"/>
                <a:ea typeface="BIZ UDPゴシック"/>
              </a:rPr>
              <a:t>活動テーマ/グループ名:</a:t>
            </a:r>
          </a:p>
        </p:txBody>
      </p:sp>
      <p:sp>
        <p:nvSpPr>
          <p:cNvPr id="4" name="Rectangle 3"/>
          <p:cNvSpPr/>
          <p:nvPr/>
        </p:nvSpPr>
        <p:spPr>
          <a:xfrm>
            <a:off x="6995160" y="128016"/>
            <a:ext cx="48920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74320" y="658368"/>
          <a:ext cx="6903720" cy="5513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/>
                <a:gridCol w="2743200"/>
                <a:gridCol w="2743200"/>
              </a:tblGrid>
              <a:tr h="384048"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BIZ UDPGothic"/>
                          <a:ea typeface="BIZ UDPゴシック"/>
                        </a:rPr>
                        <a:t>項目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BIZ UDPGothic"/>
                          <a:ea typeface="BIZ UDPゴシック"/>
                        </a:rPr>
                        <a:t>ペルソナ①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BIZ UDPGothic"/>
                          <a:ea typeface="BIZ UDPゴシック"/>
                        </a:rPr>
                        <a:t>ペルソナ②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538135"/>
                    </a:solidFill>
                  </a:tcPr>
                </a:tc>
              </a:tr>
              <a:tr h="1417320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B5A28"/>
                          </a:solidFill>
                          <a:latin typeface="BIZ UDPGothic"/>
                          <a:ea typeface="BIZ UDPゴシック"/>
                        </a:rPr>
                        <a:t>イメージ画像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5F7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B5A28"/>
                          </a:solidFill>
                          <a:latin typeface="BIZ UDPGothic"/>
                          <a:ea typeface="BIZ UDPゴシック"/>
                        </a:rPr>
                        <a:t>名前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5F7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B5A28"/>
                          </a:solidFill>
                          <a:latin typeface="BIZ UDPGothic"/>
                          <a:ea typeface="BIZ UDPゴシック"/>
                        </a:rPr>
                        <a:t>所属・立場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5F7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B5A28"/>
                          </a:solidFill>
                          <a:latin typeface="BIZ UDPGothic"/>
                          <a:ea typeface="BIZ UDPゴシック"/>
                        </a:rPr>
                        <a:t>年齢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5F7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B5A28"/>
                          </a:solidFill>
                          <a:latin typeface="BIZ UDPGothic"/>
                          <a:ea typeface="BIZ UDPゴシック"/>
                        </a:rPr>
                        <a:t>人となり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5F7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B5A28"/>
                          </a:solidFill>
                          <a:latin typeface="BIZ UDPGothic"/>
                          <a:ea typeface="BIZ UDPゴシック"/>
                        </a:rPr>
                        <a:t>困りごと・ニーズ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5F7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B5A28"/>
                          </a:solidFill>
                          <a:latin typeface="BIZ UDPGothic"/>
                          <a:ea typeface="BIZ UDPゴシック"/>
                        </a:rPr>
                        <a:t>背景・原因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5F7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B5A28"/>
                          </a:solidFill>
                          <a:latin typeface="BIZ UDPGothic"/>
                          <a:ea typeface="BIZ UDPゴシック"/>
                        </a:rPr>
                        <a:t>本人の声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5F7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772400" y="658368"/>
          <a:ext cx="4160520" cy="4928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5880"/>
                <a:gridCol w="2834640"/>
              </a:tblGrid>
              <a:tr h="384048"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BIZ UDPGothic"/>
                          <a:ea typeface="BIZ UDPゴシック"/>
                        </a:rPr>
                        <a:t>項目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BIZ UDPGothic"/>
                          <a:ea typeface="BIZ UDPゴシック"/>
                        </a:rPr>
                        <a:t>パッケージデザイン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538135"/>
                    </a:solidFill>
                  </a:tcPr>
                </a:tc>
              </a:tr>
              <a:tr h="1417320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B5A28"/>
                          </a:solidFill>
                          <a:latin typeface="BIZ UDPGothic"/>
                          <a:ea typeface="BIZ UDPゴシック"/>
                        </a:rPr>
                        <a:t>イメージ画像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5F7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B5A28"/>
                          </a:solidFill>
                          <a:latin typeface="BIZ UDPGothic"/>
                          <a:ea typeface="BIZ UDPゴシック"/>
                        </a:rPr>
                        <a:t>名称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5F7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B5A28"/>
                          </a:solidFill>
                          <a:latin typeface="BIZ UDPGothic"/>
                          <a:ea typeface="BIZ UDPゴシック"/>
                        </a:rPr>
                        <a:t>概要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5F7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B5A28"/>
                          </a:solidFill>
                          <a:latin typeface="BIZ UDPGothic"/>
                          <a:ea typeface="BIZ UDPゴシック"/>
                        </a:rPr>
                        <a:t>提供する価値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5F7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B5A28"/>
                          </a:solidFill>
                          <a:latin typeface="BIZ UDPGothic"/>
                          <a:ea typeface="BIZ UDPゴシック"/>
                        </a:rPr>
                        <a:t>利用場面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5F7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B5A28"/>
                          </a:solidFill>
                          <a:latin typeface="BIZ UDPGothic"/>
                          <a:ea typeface="BIZ UDPゴシック"/>
                        </a:rPr>
                        <a:t>主な内容・機能</a:t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5F7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42323"/>
                          </a:solidFill>
                          <a:latin typeface="BIZ UDPGothic"/>
                          <a:ea typeface="BIZ UDPゴシック"/>
                        </a:rPr>
                        <a:t/>
                      </a:r>
                    </a:p>
                  </a:txBody>
                  <a:tcPr>
                    <a:lnL w="9525" cap="flat">
                      <a:solidFill>
                        <a:srgbClr val="9BB284"/>
                      </a:solidFill>
                    </a:lnL>
                    <a:lnR w="9525" cap="flat">
                      <a:solidFill>
                        <a:srgbClr val="9BB284"/>
                      </a:solidFill>
                    </a:lnR>
                    <a:lnT w="9525" cap="flat">
                      <a:solidFill>
                        <a:srgbClr val="9BB284"/>
                      </a:solidFill>
                    </a:lnT>
                    <a:lnB w="9525" cap="flat">
                      <a:solidFill>
                        <a:srgbClr val="9BB284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Isosceles Triangle 6"/>
          <p:cNvSpPr/>
          <p:nvPr/>
        </p:nvSpPr>
        <p:spPr>
          <a:xfrm rot="5400000">
            <a:off x="7333488" y="3063240"/>
            <a:ext cx="274320" cy="329184"/>
          </a:xfrm>
          <a:prstGeom prst="triangle">
            <a:avLst/>
          </a:prstGeom>
          <a:solidFill>
            <a:srgbClr val="5381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実践ガイド|ペルソナ+パッケージデザイン ワークシート/詳細説明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182880"/>
            <a:ext cx="11338560" cy="5943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400" b="1">
                <a:solidFill>
                  <a:srgbClr val="3B5A28"/>
                </a:solidFill>
                <a:latin typeface="BIZ UDPGothic"/>
                <a:ea typeface="BIZ UDPゴシック"/>
              </a:rPr>
              <a:t>3. チェックリスト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804672"/>
            <a:ext cx="1133856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6B6B6B"/>
                </a:solidFill>
                <a:latin typeface="BIZ UDPGothic"/>
                <a:ea typeface="BIZ UDPゴシック"/>
              </a:rPr>
              <a:t>書き上げたら、共有する前にこの4点を点検する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71907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371600"/>
            <a:ext cx="1600200" cy="1024128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1">
                <a:solidFill>
                  <a:srgbClr val="3B5A28"/>
                </a:solidFill>
                <a:latin typeface="BIZ UDPGothic"/>
                <a:ea typeface="BIZ UDPゴシック"/>
              </a:rPr>
              <a:t>一貫性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97480" y="1371600"/>
            <a:ext cx="9052560" cy="1024128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人物像に矛盾がないか。困りごと→提供する価値が1本の線でつながっているか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2907791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560320"/>
            <a:ext cx="1600200" cy="1024128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1">
                <a:solidFill>
                  <a:srgbClr val="3B5A28"/>
                </a:solidFill>
                <a:latin typeface="BIZ UDPGothic"/>
                <a:ea typeface="BIZ UDPゴシック"/>
              </a:rPr>
              <a:t>具体性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97480" y="2560320"/>
            <a:ext cx="9052560" cy="1024128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一般論で止まらず、行動や場面が目に浮かぶまで書けているか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4096511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3749039"/>
            <a:ext cx="1600200" cy="1024128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1">
                <a:solidFill>
                  <a:srgbClr val="3B5A28"/>
                </a:solidFill>
                <a:latin typeface="BIZ UDPGothic"/>
                <a:ea typeface="BIZ UDPゴシック"/>
              </a:rPr>
              <a:t>明確性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97480" y="3749039"/>
            <a:ext cx="9052560" cy="1024128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年齢をレンジ(「20代」など)で書いていないか。年齢は1つに決める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528523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4937760"/>
            <a:ext cx="1600200" cy="1024128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1">
                <a:solidFill>
                  <a:srgbClr val="3B5A28"/>
                </a:solidFill>
                <a:latin typeface="BIZ UDPGothic"/>
                <a:ea typeface="BIZ UDPゴシック"/>
              </a:rPr>
              <a:t>レビュー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97480" y="4937760"/>
            <a:ext cx="9052560" cy="1024128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チーム外の第三者(教員・先輩・活動の相手先)に見せ、批判的なレビューを受けたか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実践ガイド|ペルソナ+パッケージデザイン ワークシート/詳細説明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182880"/>
            <a:ext cx="11338560" cy="5943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400" b="1">
                <a:solidFill>
                  <a:srgbClr val="3B5A28"/>
                </a:solidFill>
                <a:latin typeface="BIZ UDPGothic"/>
                <a:ea typeface="BIZ UDPゴシック"/>
              </a:rPr>
              <a:t>4. AI画像のプロンプト例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804672"/>
            <a:ext cx="1133856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6B6B6B"/>
                </a:solidFill>
                <a:latin typeface="BIZ UDPGothic"/>
                <a:ea typeface="BIZ UDPゴシック"/>
              </a:rPr>
              <a:t>年齢・立場・雰囲気を伝える。◯◯を書き換えて使ってください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1371600"/>
            <a:ext cx="11338560" cy="1371600"/>
          </a:xfrm>
          <a:prstGeom prst="rect">
            <a:avLst/>
          </a:prstGeom>
          <a:solidFill>
            <a:srgbClr val="F5F7F3"/>
          </a:solidFill>
          <a:ln w="9525">
            <a:solidFill>
              <a:srgbClr val="538135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◯歳の◯◯(立場)。◯◯が好きで、◯◯している雰囲気。正面からの上半身のイラスト、やわらかい色合いで。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017520"/>
            <a:ext cx="11338560" cy="1371600"/>
          </a:xfrm>
          <a:prstGeom prst="rect">
            <a:avLst/>
          </a:prstGeom>
          <a:solidFill>
            <a:srgbClr val="F5F7F3"/>
          </a:solidFill>
          <a:ln w="9525">
            <a:solidFill>
              <a:srgbClr val="538135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パッケージの場合:◯◯(名称)のイメージ画像。◯◯な場面で使われている様子。シンプルなイラスト調で。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4663440"/>
            <a:ext cx="11338560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D8E0D0"/>
            </a:solidFill>
          </a:ln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000" b="1">
                <a:solidFill>
                  <a:srgbClr val="3B5A28"/>
                </a:solidFill>
                <a:latin typeface="BIZ UDPGothic"/>
                <a:ea typeface="BIZ UDPゴシック"/>
              </a:rPr>
              <a:t>注意</a:t>
            </a:r>
          </a:p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・実在の人物の写真は使わない</a:t>
            </a:r>
          </a:p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・困りごとや価値の中身まではAIに作らせない(中身は取材と観察から)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実践ガイド|ペルソナ+パッケージデザイン ワークシート/詳細説明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