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737360"/>
            <a:ext cx="6858000" cy="8686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3600" b="1">
                <a:solidFill>
                  <a:srgbClr val="3B5A28"/>
                </a:solidFill>
                <a:latin typeface="BIZ UDPGothic"/>
                <a:ea typeface="BIZ UDPゴシック"/>
              </a:rPr>
              <a:t>カンバンボード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697480"/>
            <a:ext cx="6858000" cy="10058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ワークシート/詳細説明 ― ボードの立ち上げ手順とチェックリスト 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03320"/>
            <a:ext cx="6858000" cy="10058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壁で作る場合とMiroで作る場合の立ち上げ手順、カードの書き方の見本、運用チェックリストをまとめています。</a:t>
            </a:r>
          </a:p>
        </p:txBody>
      </p:sp>
      <p:pic>
        <p:nvPicPr>
          <p:cNvPr id="5" name="Picture 4" descr="図_カンバンボード_v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0" y="2011680"/>
            <a:ext cx="3977639" cy="2209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4846320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2026年8月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285232"/>
            <a:ext cx="106070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著作者:狩野英司(立命館アジア太平洋大学)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724144"/>
            <a:ext cx="7315200" cy="3657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400" b="0">
                <a:solidFill>
                  <a:srgbClr val="538135"/>
                </a:solidFill>
                <a:latin typeface="BIZ UDPGothic"/>
                <a:ea typeface="BIZ UDPゴシック"/>
              </a:rPr>
              <a:t>Campus-ToolBox 実践ガイド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126480"/>
            <a:ext cx="10881360" cy="347472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250" b="0">
                <a:solidFill>
                  <a:srgbClr val="6B6B6B"/>
                </a:solidFill>
                <a:latin typeface="BIZ UDPGothic"/>
                <a:ea typeface="BIZ UDPゴシック"/>
              </a:rPr>
              <a:t>本資料は「キャンパス・ツールボックス　ご利用条件」に準拠してご利用ください。(https://campus.gov-toolbox.jp/about#terms)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目次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417320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1.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37360" y="1417320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立ち上げ手順① 壁で作る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093976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2.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093976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立ち上げ手順② Miroで作る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70632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3.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37360" y="2770632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ボードの見本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447287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4.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37360" y="3447287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カードの書き方(良い例・悪い例)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4123944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5.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4123944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運用チェックリスト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800600"/>
            <a:ext cx="73152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r"/>
            <a:r>
              <a:rPr sz="2000" b="1">
                <a:solidFill>
                  <a:srgbClr val="538135"/>
                </a:solidFill>
                <a:latin typeface="BIZ UDPGothic"/>
                <a:ea typeface="BIZ UDPゴシック"/>
              </a:rPr>
              <a:t>6.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37360" y="4800600"/>
            <a:ext cx="9784080" cy="50292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0">
                <a:solidFill>
                  <a:srgbClr val="242323"/>
                </a:solidFill>
                <a:latin typeface="BIZ UDPGothic"/>
                <a:ea typeface="BIZ UDPゴシック"/>
              </a:rPr>
              <a:t>発展:Backlog付き4列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1. 立ち上げ手順① 壁で作る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用意するもの:ホワイトボードか壁+マスキングテープ+付箋+ペン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371600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1. 場所を決める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1371600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全員が毎日目にする場所に。通り道の壁や、いつも集まる部屋のホワイトボードがよい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2596896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2. 列を引く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2596896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テープで縦に区切り、To Do/In Progress/Done の3列を作る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3822191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3. 付箋を貼る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3822191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1タスク1枚。「誰が・何を・いつまでに」を書いてTo Doに貼る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5047488"/>
            <a:ext cx="2468880" cy="1078992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4. 色を決める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5047488"/>
            <a:ext cx="8686800" cy="1078992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付箋の色を、作業の種類ごと、または担当者ごとに割り当てる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2. 立ち上げ手順② Miroで作る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miro.com。一定の範囲まで無料。チームで同時編集できる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11480" y="1325880"/>
            <a:ext cx="2468880" cy="859536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1. ボードを作る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1325880"/>
            <a:ext cx="8686800" cy="859536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アカウントを作成し、新しいボードを開く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11480" y="2313432"/>
            <a:ext cx="2468880" cy="859536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2. 列を作る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2313432"/>
            <a:ext cx="8686800" cy="859536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線やフレームで3つの列(To Do/In Progress/Done)を描く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3300984"/>
            <a:ext cx="2468880" cy="859536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3. 付箋を置く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3300984"/>
            <a:ext cx="8686800" cy="859536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1タスク1枚。「誰が・何を・いつまでに」。色は種類か担当者で割り当てる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4288536"/>
            <a:ext cx="2468880" cy="859536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4. リンクを共有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4288536"/>
            <a:ext cx="8686800" cy="859536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共有リンクをチームに配る。全員が編集できる権限にしておく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1480" y="5276088"/>
            <a:ext cx="2468880" cy="859536"/>
          </a:xfrm>
          <a:prstGeom prst="roundRect">
            <a:avLst>
              <a:gd name="adj" fmla="val 10000"/>
            </a:avLst>
          </a:prstGeom>
          <a:solidFill>
            <a:srgbClr val="5381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FFFFFF"/>
                </a:solidFill>
                <a:latin typeface="BIZ UDPGothic"/>
                <a:ea typeface="BIZ UDPゴシック"/>
              </a:rPr>
              <a:t>5. 打合せで使う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3240" y="5276088"/>
            <a:ext cx="8686800" cy="859536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定例打合せでは画面共有でボードを映し、全員でカードを動かす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3. ボードの見本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例:イベント出展チーム。黄色=準備の作業、青=発信の作業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463040"/>
            <a:ext cx="2834640" cy="411480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572768"/>
            <a:ext cx="28346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To Do(これからやる)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657600" y="1463040"/>
            <a:ext cx="2834640" cy="411480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657600" y="1572768"/>
            <a:ext cx="28346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In Progress(進行中)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766560" y="1463040"/>
            <a:ext cx="2834640" cy="411480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766560" y="1572768"/>
            <a:ext cx="283464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Done(完了)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0574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備品・景品の手配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B・〜6/10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278892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ポスターの掲示依頼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C・〜6/15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352044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アンケートの作成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A・〜6/18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31520" y="425196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E6EEF7"/>
          </a:solidFill>
          <a:ln w="15875">
            <a:solidFill>
              <a:srgbClr val="7E9A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SNSで告知投稿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C・〜6/20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40480" y="20574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E6EEF7"/>
          </a:solidFill>
          <a:ln w="15875">
            <a:solidFill>
              <a:srgbClr val="7E9A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告知文を作る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A・〜6/5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840480" y="278892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会場との調整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B・〜6/8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49440" y="205740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5875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ターゲット決め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全員・済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49440" y="2788920"/>
            <a:ext cx="2468880" cy="566928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5875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企画書づくり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全員・済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29800" y="1463040"/>
            <a:ext cx="1920240" cy="411480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見方</a:t>
            </a:r>
          </a:p>
          <a:p>
            <a:pPr algn="l"/>
            <a:r>
              <a:rPr sz="1300" b="0">
                <a:solidFill>
                  <a:srgbClr val="242323"/>
                </a:solidFill>
                <a:latin typeface="BIZ UDPGothic"/>
                <a:ea typeface="BIZ UDPゴシック"/>
              </a:rPr>
              <a:t>・右へ流れる=進んでいる</a:t>
            </a:r>
          </a:p>
          <a:p>
            <a:pPr algn="l"/>
            <a:r>
              <a:rPr sz="1300" b="0">
                <a:solidFill>
                  <a:srgbClr val="242323"/>
                </a:solidFill>
                <a:latin typeface="BIZ UDPGothic"/>
                <a:ea typeface="BIZ UDPゴシック"/>
              </a:rPr>
              <a:t>・In Progressは1人1〜2枚</a:t>
            </a:r>
          </a:p>
          <a:p>
            <a:pPr algn="l"/>
            <a:r>
              <a:rPr sz="1300" b="0">
                <a:solidFill>
                  <a:srgbClr val="242323"/>
                </a:solidFill>
                <a:latin typeface="BIZ UDPGothic"/>
                <a:ea typeface="BIZ UDPゴシック"/>
              </a:rPr>
              <a:t>・止まったカードは打合せで相談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5806440"/>
            <a:ext cx="11338560" cy="54864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このページを印刷して壁ボードのレイアウト見本にしても、Miroで同じ形を作っても構いません。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4. カードの書き方(良い例・悪い例)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1417320"/>
            <a:ext cx="5532120" cy="210312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9C3B2E"/>
                </a:solidFill>
                <a:latin typeface="BIZ UDPGothic"/>
                <a:ea typeface="BIZ UDPゴシック"/>
              </a:rPr>
              <a:t>× 悪い例</a:t>
            </a:r>
          </a:p>
          <a:p>
            <a:pPr algn="l"/>
            <a:r>
              <a:rPr sz="1800" b="1">
                <a:solidFill>
                  <a:srgbClr val="242323"/>
                </a:solidFill>
                <a:latin typeface="BIZ UDPGothic"/>
                <a:ea typeface="BIZ UDPゴシック"/>
              </a:rPr>
              <a:t>「広報」「準備」</a:t>
            </a:r>
          </a:p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何をどこまでやるのか決まらないまま残る。担当も期限もないカードは、誰も動かせない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0" y="1417320"/>
            <a:ext cx="5532120" cy="210312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○ 良い例</a:t>
            </a:r>
          </a:p>
          <a:p>
            <a:pPr algn="l"/>
            <a:r>
              <a:rPr sz="1800" b="1">
                <a:solidFill>
                  <a:srgbClr val="242323"/>
                </a:solidFill>
                <a:latin typeface="BIZ UDPGothic"/>
                <a:ea typeface="BIZ UDPゴシック"/>
              </a:rPr>
              <a:t>「SNSの告知文を作る(A・〜6/5)」</a:t>
            </a:r>
          </a:p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「誰が・何を・いつまでに」が1枚で言える。終わったかどうかを誰でも判定できる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3840480"/>
            <a:ext cx="11338560" cy="118872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コツ:大きすぎるタスクは割ってからカードにする(「動画を作る」→「絵コンテを描く」「撮影する」「編集する」)。1枚のカードは数日で終わる大きさが目安。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5. 運用チェックリスト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定例打合せのたびに、この5点を確認する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1645920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371600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場所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651760" y="1371600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全員がボードの場所(またはURL)を知っていて、いつでも見られるか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2633472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359152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カード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651760" y="2359152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すべてのカードに「誰が・何を・いつまでに」が書いてあるか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3621024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346704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進行中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51760" y="3346704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In Progressが1人1〜2枚に収まっているか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4608576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334256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更新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51760" y="4334256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打合せの冒頭に、全員が自分のカードを動かしたか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5596128"/>
            <a:ext cx="310896" cy="310896"/>
          </a:xfrm>
          <a:prstGeom prst="rect">
            <a:avLst/>
          </a:prstGeom>
          <a:solidFill>
            <a:srgbClr val="FFFFFF"/>
          </a:solidFill>
          <a:ln w="19050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5321808"/>
            <a:ext cx="1554480" cy="8686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2000" b="1">
                <a:solidFill>
                  <a:srgbClr val="3B5A28"/>
                </a:solidFill>
                <a:latin typeface="BIZ UDPGothic"/>
                <a:ea typeface="BIZ UDPゴシック"/>
              </a:rPr>
              <a:t>流れ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51760" y="5321808"/>
            <a:ext cx="9098280" cy="868680"/>
          </a:xfrm>
          <a:prstGeom prst="rect">
            <a:avLst/>
          </a:prstGeom>
          <a:solidFill>
            <a:srgbClr val="F5F7F3"/>
          </a:solidFill>
          <a:ln w="9525">
            <a:solidFill>
              <a:srgbClr val="D8E0D0"/>
            </a:solidFill>
          </a:ln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Doneが増えているか(動きの止まった板になっていないか)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11480" y="182880"/>
            <a:ext cx="11338560" cy="59436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2400" b="1">
                <a:solidFill>
                  <a:srgbClr val="3B5A28"/>
                </a:solidFill>
                <a:latin typeface="BIZ UDPGothic"/>
                <a:ea typeface="BIZ UDPゴシック"/>
              </a:rPr>
              <a:t>6. 発展:Backlog付き4列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1480" y="804672"/>
            <a:ext cx="113385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6B6B6B"/>
                </a:solidFill>
                <a:latin typeface="BIZ UDPGothic"/>
                <a:ea typeface="BIZ UDPゴシック"/>
              </a:rPr>
              <a:t>思いつきをまず貯め、着手を決めたものだけTo Doへ(授業でも4列で運用)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7200" y="1463040"/>
            <a:ext cx="2651760" cy="384048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572768"/>
            <a:ext cx="26517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Backlog(いつかやる)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37560" y="1463040"/>
            <a:ext cx="2651760" cy="384048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337560" y="1572768"/>
            <a:ext cx="26517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To Do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463040"/>
            <a:ext cx="2651760" cy="384048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17920" y="1572768"/>
            <a:ext cx="26517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In Progress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8280" y="1463040"/>
            <a:ext cx="2651760" cy="3840480"/>
          </a:xfrm>
          <a:prstGeom prst="roundRect">
            <a:avLst>
              <a:gd name="adj" fmla="val 4000"/>
            </a:avLst>
          </a:prstGeom>
          <a:solidFill>
            <a:srgbClr val="F7F8F5"/>
          </a:solidFill>
          <a:ln w="15875">
            <a:solidFill>
              <a:srgbClr val="D8E0D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098280" y="1572768"/>
            <a:ext cx="2651760" cy="411480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ctr"/>
            <a:r>
              <a:rPr sz="1600" b="1">
                <a:solidFill>
                  <a:srgbClr val="3B5A28"/>
                </a:solidFill>
                <a:latin typeface="BIZ UDPGothic"/>
                <a:ea typeface="BIZ UDPゴシック"/>
              </a:rPr>
              <a:t>Done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" y="2057400"/>
            <a:ext cx="233172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ミニゲームのアイデア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未定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" y="2788920"/>
            <a:ext cx="233172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協力店を増やす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未定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02152" y="2057400"/>
            <a:ext cx="2331720" cy="566928"/>
          </a:xfrm>
          <a:prstGeom prst="roundRect">
            <a:avLst>
              <a:gd name="adj" fmla="val 12000"/>
            </a:avLst>
          </a:prstGeom>
          <a:solidFill>
            <a:srgbClr val="FFF6DE"/>
          </a:solidFill>
          <a:ln w="15875">
            <a:solidFill>
              <a:srgbClr val="C9B2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備品の手配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B・〜6/10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382512" y="2057400"/>
            <a:ext cx="2331720" cy="566928"/>
          </a:xfrm>
          <a:prstGeom prst="roundRect">
            <a:avLst>
              <a:gd name="adj" fmla="val 12000"/>
            </a:avLst>
          </a:prstGeom>
          <a:solidFill>
            <a:srgbClr val="E6EEF7"/>
          </a:solidFill>
          <a:ln w="15875">
            <a:solidFill>
              <a:srgbClr val="7E9A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告知文を作る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A・〜6/5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262872" y="2057400"/>
            <a:ext cx="2331720" cy="566928"/>
          </a:xfrm>
          <a:prstGeom prst="roundRect">
            <a:avLst>
              <a:gd name="adj" fmla="val 12000"/>
            </a:avLst>
          </a:prstGeom>
          <a:solidFill>
            <a:srgbClr val="EAF2E3"/>
          </a:solidFill>
          <a:ln w="15875">
            <a:solidFill>
              <a:srgbClr val="3B5A2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" rIns="27432" tIns="9144" bIns="9144"/>
          <a:lstStyle/>
          <a:p>
            <a:pPr algn="ctr"/>
            <a:r>
              <a:rPr sz="1050" b="0">
                <a:solidFill>
                  <a:srgbClr val="242323"/>
                </a:solidFill>
                <a:latin typeface="BIZ UDPGothic"/>
                <a:ea typeface="BIZ UDPゴシック"/>
              </a:rPr>
              <a:t>企画書づくり</a:t>
            </a:r>
          </a:p>
          <a:p>
            <a:pPr algn="ctr"/>
            <a:r>
              <a:rPr sz="850" b="0">
                <a:solidFill>
                  <a:srgbClr val="6B6B6B"/>
                </a:solidFill>
                <a:latin typeface="BIZ UDPGothic"/>
                <a:ea typeface="BIZ UDPゴシック"/>
              </a:rPr>
              <a:t>全員・済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480" y="5623560"/>
            <a:ext cx="11338560" cy="640080"/>
          </a:xfrm>
          <a:prstGeom prst="rect">
            <a:avLst/>
          </a:prstGeom>
          <a:noFill/>
        </p:spPr>
        <p:txBody>
          <a:bodyPr wrap="square" anchor="ctr" lIns="64008" rIns="64008" tIns="36576" bIns="36576">
            <a:spAutoFit/>
          </a:bodyPr>
          <a:lstStyle/>
          <a:p>
            <a:pPr algn="l"/>
            <a:r>
              <a:rPr sz="1800" b="0">
                <a:solidFill>
                  <a:srgbClr val="242323"/>
                </a:solidFill>
                <a:latin typeface="BIZ UDPGothic"/>
                <a:ea typeface="BIZ UDPゴシック"/>
              </a:rPr>
              <a:t>Backlogは「やると決めていないこと」の置き場。To Doに移した時点で担当と期限を書き込みます。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1480" y="6473952"/>
            <a:ext cx="822960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l"/>
            <a:r>
              <a:rPr sz="800" b="0">
                <a:solidFill>
                  <a:srgbClr val="999999"/>
                </a:solidFill>
                <a:latin typeface="BIZ UDPGothic"/>
                <a:ea typeface="BIZ UDPゴシック"/>
              </a:rPr>
              <a:t>Campus-ToolBox 実践ガイド|カンバンボード ワークシート/詳細説明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38560" y="6473952"/>
            <a:ext cx="640080" cy="292608"/>
          </a:xfrm>
          <a:prstGeom prst="rect">
            <a:avLst/>
          </a:prstGeom>
          <a:noFill/>
        </p:spPr>
        <p:txBody>
          <a:bodyPr wrap="square" anchor="t" lIns="64008" rIns="64008" tIns="36576" bIns="36576">
            <a:spAutoFit/>
          </a:bodyPr>
          <a:lstStyle/>
          <a:p>
            <a:pPr algn="r"/>
            <a:r>
              <a:rPr sz="900" b="0">
                <a:solidFill>
                  <a:srgbClr val="999999"/>
                </a:solidFill>
                <a:latin typeface="BIZ UDPGothic"/>
                <a:ea typeface="BIZ UDPゴシック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