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783080"/>
            <a:ext cx="6858000" cy="8686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3600" b="1">
                <a:solidFill>
                  <a:srgbClr val="3B5A28"/>
                </a:solidFill>
                <a:latin typeface="BIZ UDPGothic"/>
                <a:ea typeface="BIZ UDPゴシック"/>
              </a:rPr>
              <a:t>ネットワークダイヤグラム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6858000" cy="100584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ワークシート/詳細説明 ― 書き換えて使う「ひな形集」―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49039"/>
            <a:ext cx="6858000" cy="100584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典型的な3タイプの活動(動画制作/イベント開催/ツアー企画)の段取りを、あらかじめ図にしてあります。
いちばん近い型を選び、箱の中身と期限を書き換えて完成させてください。</a:t>
            </a:r>
          </a:p>
        </p:txBody>
      </p:sp>
      <p:pic>
        <p:nvPicPr>
          <p:cNvPr id="5" name="Picture 4" descr="図_ネットワークダイヤグラム_v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2011680"/>
            <a:ext cx="3977639" cy="22097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4846320"/>
            <a:ext cx="1060704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2026年8月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285232"/>
            <a:ext cx="1060704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著作者:狩野英司(立命館アジア太平洋大学)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724144"/>
            <a:ext cx="7315200" cy="3657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400" b="0">
                <a:solidFill>
                  <a:srgbClr val="538135"/>
                </a:solidFill>
                <a:latin typeface="BIZ UDPGothic"/>
                <a:ea typeface="BIZ UDPゴシック"/>
              </a:rPr>
              <a:t>Campus-ToolBox 実践ガイド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126480"/>
            <a:ext cx="10881360" cy="347472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250" b="0">
                <a:solidFill>
                  <a:srgbClr val="6B6B6B"/>
                </a:solidFill>
                <a:latin typeface="BIZ UDPGothic"/>
                <a:ea typeface="BIZ UDPゴシック"/>
              </a:rPr>
              <a:t>本資料は「キャンパス・ツールボックス　ご利用条件」に準拠してご利用ください。(https://campus.gov-toolbox.jp/about#terms)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実践ガイド|ネットワークダイヤグラム ワークシート/詳細説明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目次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1.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37360" y="1417320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使い方(4つのステップ)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93976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2.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7360" y="2093976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図の書き方(凡例)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70632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3.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7360" y="2770632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ひな形① 動画制作型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447287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4.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3447287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ひな形② イベント開催型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123944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5.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4123944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ひな形③ ツアー企画型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800600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6.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4800600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白紙ひな形(自由作図用)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477255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7.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5477255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検証チェックリスト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実践ガイド|ネットワークダイヤグラム ワークシート/詳細説明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1. 使い方(4つのステップ)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804672"/>
            <a:ext cx="113385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くわしい説明は、実践ガイド本文と「ガイダンス」をご覧ください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1371600"/>
            <a:ext cx="2468880" cy="1078992"/>
          </a:xfrm>
          <a:prstGeom prst="roundRect">
            <a:avLst>
              <a:gd name="adj" fmla="val 10000"/>
            </a:avLst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ゴシック"/>
              </a:rPr>
              <a:t>1. 出口を決める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63240" y="1371600"/>
            <a:ext cx="8686800" cy="1078992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最終成果物を1つに定める。「イベントをやる」ではなく「改善版ツアープラン」のように、形の残るものの名前で書く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2596896"/>
            <a:ext cx="2468880" cy="1078992"/>
          </a:xfrm>
          <a:prstGeom prst="roundRect">
            <a:avLst>
              <a:gd name="adj" fmla="val 10000"/>
            </a:avLst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ゴシック"/>
              </a:rPr>
              <a:t>2. 遡って洗い出す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63240" y="2596896"/>
            <a:ext cx="8686800" cy="1078992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成果物→タスク→先行タスク→並行タスクの順に、ゴールから逆にたどる。並行できる作業は枝分かれさせる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3822191"/>
            <a:ext cx="2468880" cy="1078992"/>
          </a:xfrm>
          <a:prstGeom prst="roundRect">
            <a:avLst>
              <a:gd name="adj" fmla="val 10000"/>
            </a:avLst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ゴシック"/>
              </a:rPr>
              <a:t>3. 期限を書き込む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63240" y="3822191"/>
            <a:ext cx="8686800" cy="1078992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本番日・中間報告などのマイルストーンから逆算して、各ノードに日付を入れる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1480" y="5047488"/>
            <a:ext cx="2468880" cy="1078992"/>
          </a:xfrm>
          <a:prstGeom prst="roundRect">
            <a:avLst>
              <a:gd name="adj" fmla="val 10000"/>
            </a:avLst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ゴシック"/>
              </a:rPr>
              <a:t>4. タスクを書き出す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63240" y="5047488"/>
            <a:ext cx="8686800" cy="1078992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(タスク)を一覧にして担当と期限を添える。カンバンボード(日々の作業管理表)への入力になる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実践ガイド|ネットワークダイヤグラム ワークシート/詳細説明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2. 図の書き方(凡例)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804672"/>
            <a:ext cx="113385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この3つの部品だけで描けます(箱どうしはコネクタで結ぶ)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63040"/>
            <a:ext cx="1737360" cy="86868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100" b="1">
                <a:solidFill>
                  <a:srgbClr val="242323"/>
                </a:solidFill>
                <a:latin typeface="BIZ UDPGothic"/>
                <a:ea typeface="BIZ UDPゴシック"/>
              </a:rPr>
              <a:t>成果物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60320" y="1463040"/>
            <a:ext cx="4114800" cy="8686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[成果物]=完成させるもの。色付き・太字の箱(ツアープラン、動画、報告書など)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06040"/>
            <a:ext cx="1737360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100" b="0">
                <a:solidFill>
                  <a:srgbClr val="242323"/>
                </a:solidFill>
                <a:latin typeface="BIZ UDPGothic"/>
                <a:ea typeface="BIZ UDPゴシック"/>
              </a:rPr>
              <a:t>タスク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60320" y="2606040"/>
            <a:ext cx="4114800" cy="8686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(タスク)=作業。白い箱。「誰が・何を」まで割って書く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49039"/>
            <a:ext cx="141732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00" b="0">
                <a:solidFill>
                  <a:srgbClr val="242323"/>
                </a:solidFill>
                <a:latin typeface="BIZ UDPGothic"/>
                <a:ea typeface="BIZ UDPゴシック"/>
              </a:rPr>
              <a:t>前の作業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34640" y="3749039"/>
            <a:ext cx="141732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00" b="0">
                <a:solidFill>
                  <a:srgbClr val="242323"/>
                </a:solidFill>
                <a:latin typeface="BIZ UDPGothic"/>
                <a:ea typeface="BIZ UDPゴシック"/>
              </a:rPr>
              <a:t>次の作業</a:t>
            </a:r>
          </a:p>
        </p:txBody>
      </p:sp>
      <p:cxnSp>
        <p:nvCxnSpPr>
          <p:cNvPr id="10" name="Connector 9"/>
          <p:cNvCxnSpPr>
            <a:stCxn id="8" idx="3"/>
            <a:endCxn id="9" idx="1"/>
          </p:cNvCxnSpPr>
          <p:nvPr/>
        </p:nvCxnSpPr>
        <p:spPr>
          <a:xfrm flipV="1">
            <a:off x="2057400" y="4114799"/>
            <a:ext cx="777240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480560" y="3749039"/>
            <a:ext cx="2194560" cy="7315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矢印=順序・依存関係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9440" y="1371600"/>
            <a:ext cx="457200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1">
                <a:solidFill>
                  <a:srgbClr val="3B5A28"/>
                </a:solidFill>
                <a:latin typeface="BIZ UDPGothic"/>
                <a:ea typeface="BIZ UDPゴシック"/>
              </a:rPr>
              <a:t>並行の枝分かれ(例)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0" y="1874519"/>
            <a:ext cx="155448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取材のアポ取り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784080" y="1463040"/>
            <a:ext cx="155448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取材の実施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784080" y="2606040"/>
            <a:ext cx="155448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SNSアカウント開設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cxnSp>
        <p:nvCxnSpPr>
          <p:cNvPr id="16" name="Connector 15"/>
          <p:cNvCxnSpPr>
            <a:stCxn id="13" idx="3"/>
            <a:endCxn id="14" idx="1"/>
          </p:cNvCxnSpPr>
          <p:nvPr/>
        </p:nvCxnSpPr>
        <p:spPr>
          <a:xfrm flipV="1">
            <a:off x="8503920" y="1828800"/>
            <a:ext cx="1280160" cy="411479"/>
          </a:xfrm>
          <a:prstGeom prst="bentConnector3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>
            <a:stCxn id="13" idx="3"/>
            <a:endCxn id="15" idx="1"/>
          </p:cNvCxnSpPr>
          <p:nvPr/>
        </p:nvCxnSpPr>
        <p:spPr>
          <a:xfrm>
            <a:off x="8503920" y="2240279"/>
            <a:ext cx="1280160" cy="731521"/>
          </a:xfrm>
          <a:prstGeom prst="bentConnector3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732520" y="2011680"/>
            <a:ext cx="822960" cy="27432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950" b="0">
                <a:solidFill>
                  <a:srgbClr val="6B6B6B"/>
                </a:solidFill>
                <a:latin typeface="BIZ UDPGothic"/>
                <a:ea typeface="BIZ UDPゴシック"/>
              </a:rPr>
              <a:t>並行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49440" y="3520440"/>
            <a:ext cx="4709160" cy="8686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同時に進む作業は枝分かれさせる。分岐=役割分担の設計図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892040"/>
            <a:ext cx="10881360" cy="77724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日付「〜◯/◯」=その日までに完了。本番日などのマイルストーンから逆算して埋める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実践ガイド|ネットワークダイヤグラム ワークシート/詳細説明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64592"/>
            <a:ext cx="6583680" cy="384048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500" b="1">
                <a:solidFill>
                  <a:srgbClr val="3B5A28"/>
                </a:solidFill>
                <a:latin typeface="BIZ UDPGothic"/>
                <a:ea typeface="BIZ UDPゴシック"/>
              </a:rPr>
              <a:t>ワークシート|ネットワークダイヤグラム|ひな形① 動画制作型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66560" y="164592"/>
            <a:ext cx="2377440" cy="384048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1300" b="1">
                <a:solidFill>
                  <a:srgbClr val="242323"/>
                </a:solidFill>
                <a:latin typeface="BIZ UDPGothic"/>
                <a:ea typeface="BIZ UDPゴシック"/>
              </a:rPr>
              <a:t>活動テーマ/グループ名:</a:t>
            </a:r>
          </a:p>
        </p:txBody>
      </p:sp>
      <p:sp>
        <p:nvSpPr>
          <p:cNvPr id="4" name="Rectangle 3"/>
          <p:cNvSpPr/>
          <p:nvPr/>
        </p:nvSpPr>
        <p:spPr>
          <a:xfrm>
            <a:off x="9189720" y="128016"/>
            <a:ext cx="269748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6576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テーマ・ロケ地決め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5740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撮影許可を取る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絵コンテづくり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4068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台本づくり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ビデオ構成案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2396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仮撮影・テスト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51560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現地ロケ・本撮影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cxnSp>
        <p:nvCxnSpPr>
          <p:cNvPr id="12" name="Connector 11"/>
          <p:cNvCxnSpPr>
            <a:stCxn id="5" idx="3"/>
            <a:endCxn id="6" idx="1"/>
          </p:cNvCxnSpPr>
          <p:nvPr/>
        </p:nvCxnSpPr>
        <p:spPr>
          <a:xfrm flipV="1">
            <a:off x="166420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>
            <a:stCxn id="6" idx="3"/>
            <a:endCxn id="7" idx="1"/>
          </p:cNvCxnSpPr>
          <p:nvPr/>
        </p:nvCxnSpPr>
        <p:spPr>
          <a:xfrm flipV="1">
            <a:off x="335584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>
            <a:stCxn id="7" idx="3"/>
            <a:endCxn id="8" idx="1"/>
          </p:cNvCxnSpPr>
          <p:nvPr/>
        </p:nvCxnSpPr>
        <p:spPr>
          <a:xfrm flipV="1">
            <a:off x="504748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>
            <a:stCxn id="8" idx="3"/>
            <a:endCxn id="9" idx="1"/>
          </p:cNvCxnSpPr>
          <p:nvPr/>
        </p:nvCxnSpPr>
        <p:spPr>
          <a:xfrm flipV="1">
            <a:off x="673912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>
            <a:stCxn id="9" idx="3"/>
            <a:endCxn id="10" idx="1"/>
          </p:cNvCxnSpPr>
          <p:nvPr/>
        </p:nvCxnSpPr>
        <p:spPr>
          <a:xfrm flipV="1">
            <a:off x="843076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>
            <a:stCxn id="10" idx="3"/>
            <a:endCxn id="11" idx="1"/>
          </p:cNvCxnSpPr>
          <p:nvPr/>
        </p:nvCxnSpPr>
        <p:spPr>
          <a:xfrm flipV="1">
            <a:off x="1012240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205740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撮影素材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◯/◯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749039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カット編集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4068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テロップ・BGM入れ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3232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完成動画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2396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投稿・発信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◯/◯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51560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反応・視聴データ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◯/◯〜</a:t>
            </a:r>
          </a:p>
        </p:txBody>
      </p:sp>
      <p:cxnSp>
        <p:nvCxnSpPr>
          <p:cNvPr id="24" name="Connector 23"/>
          <p:cNvCxnSpPr>
            <a:stCxn id="18" idx="3"/>
            <a:endCxn id="19" idx="1"/>
          </p:cNvCxnSpPr>
          <p:nvPr/>
        </p:nvCxnSpPr>
        <p:spPr>
          <a:xfrm flipV="1">
            <a:off x="3355848" y="3154680"/>
            <a:ext cx="393191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>
            <a:stCxn id="19" idx="3"/>
            <a:endCxn id="20" idx="1"/>
          </p:cNvCxnSpPr>
          <p:nvPr/>
        </p:nvCxnSpPr>
        <p:spPr>
          <a:xfrm flipV="1">
            <a:off x="5047487" y="3154680"/>
            <a:ext cx="393193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>
            <a:stCxn id="20" idx="3"/>
            <a:endCxn id="21" idx="1"/>
          </p:cNvCxnSpPr>
          <p:nvPr/>
        </p:nvCxnSpPr>
        <p:spPr>
          <a:xfrm flipV="1">
            <a:off x="6739128" y="315468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>
            <a:stCxn id="21" idx="3"/>
            <a:endCxn id="22" idx="1"/>
          </p:cNvCxnSpPr>
          <p:nvPr/>
        </p:nvCxnSpPr>
        <p:spPr>
          <a:xfrm flipV="1">
            <a:off x="8430768" y="315468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>
            <a:stCxn id="22" idx="3"/>
            <a:endCxn id="23" idx="1"/>
          </p:cNvCxnSpPr>
          <p:nvPr/>
        </p:nvCxnSpPr>
        <p:spPr>
          <a:xfrm flipV="1">
            <a:off x="10122408" y="315468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>
            <a:stCxn id="11" idx="2"/>
            <a:endCxn id="18" idx="0"/>
          </p:cNvCxnSpPr>
          <p:nvPr/>
        </p:nvCxnSpPr>
        <p:spPr>
          <a:xfrm flipH="1">
            <a:off x="2706624" y="1874520"/>
            <a:ext cx="8458200" cy="822960"/>
          </a:xfrm>
          <a:prstGeom prst="bentConnector3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365760" y="4480560"/>
            <a:ext cx="1481328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SNSアカウント開設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286000" y="4480560"/>
            <a:ext cx="1481328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プロフィール整備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206240" y="4480560"/>
            <a:ext cx="1481328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予告投稿で告知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cxnSp>
        <p:nvCxnSpPr>
          <p:cNvPr id="33" name="Connector 32"/>
          <p:cNvCxnSpPr>
            <a:stCxn id="30" idx="3"/>
            <a:endCxn id="31" idx="1"/>
          </p:cNvCxnSpPr>
          <p:nvPr/>
        </p:nvCxnSpPr>
        <p:spPr>
          <a:xfrm flipV="1">
            <a:off x="1847088" y="4914900"/>
            <a:ext cx="43891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>
            <a:stCxn id="31" idx="3"/>
            <a:endCxn id="32" idx="1"/>
          </p:cNvCxnSpPr>
          <p:nvPr/>
        </p:nvCxnSpPr>
        <p:spPr>
          <a:xfrm flipV="1">
            <a:off x="3767328" y="4914900"/>
            <a:ext cx="43891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>
            <a:stCxn id="5" idx="2"/>
            <a:endCxn id="30" idx="0"/>
          </p:cNvCxnSpPr>
          <p:nvPr/>
        </p:nvCxnSpPr>
        <p:spPr>
          <a:xfrm>
            <a:off x="1014984" y="1874520"/>
            <a:ext cx="91440" cy="260604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>
            <a:stCxn id="32" idx="0"/>
            <a:endCxn id="22" idx="2"/>
          </p:cNvCxnSpPr>
          <p:nvPr/>
        </p:nvCxnSpPr>
        <p:spPr>
          <a:xfrm flipV="1">
            <a:off x="4946904" y="3611880"/>
            <a:ext cx="4526280" cy="868680"/>
          </a:xfrm>
          <a:prstGeom prst="bentConnector3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234440" y="3749039"/>
            <a:ext cx="82296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950" b="0">
                <a:solidFill>
                  <a:srgbClr val="6B6B6B"/>
                </a:solidFill>
                <a:latin typeface="BIZ UDPGothic"/>
                <a:ea typeface="BIZ UDPゴシック"/>
              </a:rPr>
              <a:t>並行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4320" y="5806440"/>
            <a:ext cx="11612880" cy="45720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200" b="0">
                <a:solidFill>
                  <a:srgbClr val="6B6B6B"/>
                </a:solidFill>
                <a:latin typeface="BIZ UDPGothic"/>
                <a:ea typeface="BIZ UDPゴシック"/>
              </a:rPr>
              <a:t>箱の文字と「〜◯/◯」の期限を書き換えて使う(不要な箱は削除、コピーで追加。線はコネクタで追従)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実践ガイド|ネットワークダイヤグラム ワークシート/詳細説明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64592"/>
            <a:ext cx="6583680" cy="384048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500" b="1">
                <a:solidFill>
                  <a:srgbClr val="3B5A28"/>
                </a:solidFill>
                <a:latin typeface="BIZ UDPGothic"/>
                <a:ea typeface="BIZ UDPゴシック"/>
              </a:rPr>
              <a:t>ワークシート|ネットワークダイヤグラム|ひな形② イベント開催型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66560" y="164592"/>
            <a:ext cx="2377440" cy="384048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1300" b="1">
                <a:solidFill>
                  <a:srgbClr val="242323"/>
                </a:solidFill>
                <a:latin typeface="BIZ UDPGothic"/>
                <a:ea typeface="BIZ UDPゴシック"/>
              </a:rPr>
              <a:t>活動テーマ/グループ名:</a:t>
            </a:r>
          </a:p>
        </p:txBody>
      </p:sp>
      <p:sp>
        <p:nvSpPr>
          <p:cNvPr id="4" name="Rectangle 3"/>
          <p:cNvSpPr/>
          <p:nvPr/>
        </p:nvSpPr>
        <p:spPr>
          <a:xfrm>
            <a:off x="9189720" y="128016"/>
            <a:ext cx="269748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6576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ターゲット・内容決め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5740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企画書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会場・関係者への確認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4068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備品・景品の手配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運営マニュアル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2396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役割分担決め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51560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リハーサル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cxnSp>
        <p:nvCxnSpPr>
          <p:cNvPr id="12" name="Connector 11"/>
          <p:cNvCxnSpPr>
            <a:stCxn id="5" idx="3"/>
            <a:endCxn id="6" idx="1"/>
          </p:cNvCxnSpPr>
          <p:nvPr/>
        </p:nvCxnSpPr>
        <p:spPr>
          <a:xfrm flipV="1">
            <a:off x="166420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>
            <a:stCxn id="6" idx="3"/>
            <a:endCxn id="7" idx="1"/>
          </p:cNvCxnSpPr>
          <p:nvPr/>
        </p:nvCxnSpPr>
        <p:spPr>
          <a:xfrm flipV="1">
            <a:off x="335584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>
            <a:stCxn id="7" idx="3"/>
            <a:endCxn id="8" idx="1"/>
          </p:cNvCxnSpPr>
          <p:nvPr/>
        </p:nvCxnSpPr>
        <p:spPr>
          <a:xfrm flipV="1">
            <a:off x="504748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>
            <a:stCxn id="8" idx="3"/>
            <a:endCxn id="9" idx="1"/>
          </p:cNvCxnSpPr>
          <p:nvPr/>
        </p:nvCxnSpPr>
        <p:spPr>
          <a:xfrm flipV="1">
            <a:off x="673912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>
            <a:stCxn id="9" idx="3"/>
            <a:endCxn id="10" idx="1"/>
          </p:cNvCxnSpPr>
          <p:nvPr/>
        </p:nvCxnSpPr>
        <p:spPr>
          <a:xfrm flipV="1">
            <a:off x="843076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>
            <a:stCxn id="10" idx="3"/>
            <a:endCxn id="11" idx="1"/>
          </p:cNvCxnSpPr>
          <p:nvPr/>
        </p:nvCxnSpPr>
        <p:spPr>
          <a:xfrm flipV="1">
            <a:off x="1012240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205740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会場設営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◯/◯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749039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本番運営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◯/◯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4068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来場者数・写真記録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◯/◯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3232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アンケート集計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2396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ふりかえり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51560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実施報告書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cxnSp>
        <p:nvCxnSpPr>
          <p:cNvPr id="24" name="Connector 23"/>
          <p:cNvCxnSpPr>
            <a:stCxn id="18" idx="3"/>
            <a:endCxn id="19" idx="1"/>
          </p:cNvCxnSpPr>
          <p:nvPr/>
        </p:nvCxnSpPr>
        <p:spPr>
          <a:xfrm flipV="1">
            <a:off x="3355848" y="3154680"/>
            <a:ext cx="393191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>
            <a:stCxn id="19" idx="3"/>
            <a:endCxn id="20" idx="1"/>
          </p:cNvCxnSpPr>
          <p:nvPr/>
        </p:nvCxnSpPr>
        <p:spPr>
          <a:xfrm flipV="1">
            <a:off x="5047487" y="3154680"/>
            <a:ext cx="393193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>
            <a:stCxn id="20" idx="3"/>
            <a:endCxn id="21" idx="1"/>
          </p:cNvCxnSpPr>
          <p:nvPr/>
        </p:nvCxnSpPr>
        <p:spPr>
          <a:xfrm flipV="1">
            <a:off x="6739128" y="315468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>
            <a:stCxn id="21" idx="3"/>
            <a:endCxn id="22" idx="1"/>
          </p:cNvCxnSpPr>
          <p:nvPr/>
        </p:nvCxnSpPr>
        <p:spPr>
          <a:xfrm flipV="1">
            <a:off x="8430768" y="315468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>
            <a:stCxn id="22" idx="3"/>
            <a:endCxn id="23" idx="1"/>
          </p:cNvCxnSpPr>
          <p:nvPr/>
        </p:nvCxnSpPr>
        <p:spPr>
          <a:xfrm flipV="1">
            <a:off x="10122408" y="315468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>
            <a:stCxn id="11" idx="2"/>
            <a:endCxn id="18" idx="0"/>
          </p:cNvCxnSpPr>
          <p:nvPr/>
        </p:nvCxnSpPr>
        <p:spPr>
          <a:xfrm flipH="1">
            <a:off x="2706624" y="1874520"/>
            <a:ext cx="8458200" cy="822960"/>
          </a:xfrm>
          <a:prstGeom prst="bentConnector3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365760" y="4480560"/>
            <a:ext cx="1481328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告知チラシづくり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286000" y="4480560"/>
            <a:ext cx="1481328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SNS・掲示で告知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206240" y="4480560"/>
            <a:ext cx="1481328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参加申込みの受付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cxnSp>
        <p:nvCxnSpPr>
          <p:cNvPr id="33" name="Connector 32"/>
          <p:cNvCxnSpPr>
            <a:stCxn id="30" idx="3"/>
            <a:endCxn id="31" idx="1"/>
          </p:cNvCxnSpPr>
          <p:nvPr/>
        </p:nvCxnSpPr>
        <p:spPr>
          <a:xfrm flipV="1">
            <a:off x="1847088" y="4914900"/>
            <a:ext cx="43891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>
            <a:stCxn id="31" idx="3"/>
            <a:endCxn id="32" idx="1"/>
          </p:cNvCxnSpPr>
          <p:nvPr/>
        </p:nvCxnSpPr>
        <p:spPr>
          <a:xfrm flipV="1">
            <a:off x="3767328" y="4914900"/>
            <a:ext cx="43891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>
            <a:stCxn id="5" idx="2"/>
            <a:endCxn id="30" idx="0"/>
          </p:cNvCxnSpPr>
          <p:nvPr/>
        </p:nvCxnSpPr>
        <p:spPr>
          <a:xfrm>
            <a:off x="1014984" y="1874520"/>
            <a:ext cx="91440" cy="260604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>
            <a:stCxn id="32" idx="0"/>
            <a:endCxn id="19" idx="2"/>
          </p:cNvCxnSpPr>
          <p:nvPr/>
        </p:nvCxnSpPr>
        <p:spPr>
          <a:xfrm flipH="1" flipV="1">
            <a:off x="4398263" y="3611880"/>
            <a:ext cx="548641" cy="868680"/>
          </a:xfrm>
          <a:prstGeom prst="bentConnector3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234440" y="3749039"/>
            <a:ext cx="82296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950" b="0">
                <a:solidFill>
                  <a:srgbClr val="6B6B6B"/>
                </a:solidFill>
                <a:latin typeface="BIZ UDPGothic"/>
                <a:ea typeface="BIZ UDPゴシック"/>
              </a:rPr>
              <a:t>並行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4320" y="5806440"/>
            <a:ext cx="11612880" cy="45720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200" b="0">
                <a:solidFill>
                  <a:srgbClr val="6B6B6B"/>
                </a:solidFill>
                <a:latin typeface="BIZ UDPGothic"/>
                <a:ea typeface="BIZ UDPゴシック"/>
              </a:rPr>
              <a:t>箱の文字と「〜◯/◯」の期限を書き換えて使う(不要な箱は削除、コピーで追加。線はコネクタで追従)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実践ガイド|ネットワークダイヤグラム ワークシート/詳細説明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64592"/>
            <a:ext cx="6583680" cy="384048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500" b="1">
                <a:solidFill>
                  <a:srgbClr val="3B5A28"/>
                </a:solidFill>
                <a:latin typeface="BIZ UDPGothic"/>
                <a:ea typeface="BIZ UDPゴシック"/>
              </a:rPr>
              <a:t>ワークシート|ネットワークダイヤグラム|ひな形③ ツアー企画型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66560" y="164592"/>
            <a:ext cx="2377440" cy="384048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1300" b="1">
                <a:solidFill>
                  <a:srgbClr val="242323"/>
                </a:solidFill>
                <a:latin typeface="BIZ UDPGothic"/>
                <a:ea typeface="BIZ UDPゴシック"/>
              </a:rPr>
              <a:t>活動テーマ/グループ名:</a:t>
            </a:r>
          </a:p>
        </p:txBody>
      </p:sp>
      <p:sp>
        <p:nvSpPr>
          <p:cNvPr id="4" name="Rectangle 3"/>
          <p:cNvSpPr/>
          <p:nvPr/>
        </p:nvSpPr>
        <p:spPr>
          <a:xfrm>
            <a:off x="9189720" y="128016"/>
            <a:ext cx="269748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6576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アイデア出し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5740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ツアーコンセプト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訪問先の候補洗い出し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4068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下見・歩測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ルートマップ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2396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安全計画づくり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515600" y="96012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当日の進行台本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cxnSp>
        <p:nvCxnSpPr>
          <p:cNvPr id="12" name="Connector 11"/>
          <p:cNvCxnSpPr>
            <a:stCxn id="5" idx="3"/>
            <a:endCxn id="6" idx="1"/>
          </p:cNvCxnSpPr>
          <p:nvPr/>
        </p:nvCxnSpPr>
        <p:spPr>
          <a:xfrm flipV="1">
            <a:off x="166420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>
            <a:stCxn id="6" idx="3"/>
            <a:endCxn id="7" idx="1"/>
          </p:cNvCxnSpPr>
          <p:nvPr/>
        </p:nvCxnSpPr>
        <p:spPr>
          <a:xfrm flipV="1">
            <a:off x="335584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>
            <a:stCxn id="7" idx="3"/>
            <a:endCxn id="8" idx="1"/>
          </p:cNvCxnSpPr>
          <p:nvPr/>
        </p:nvCxnSpPr>
        <p:spPr>
          <a:xfrm flipV="1">
            <a:off x="504748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>
            <a:stCxn id="8" idx="3"/>
            <a:endCxn id="9" idx="1"/>
          </p:cNvCxnSpPr>
          <p:nvPr/>
        </p:nvCxnSpPr>
        <p:spPr>
          <a:xfrm flipV="1">
            <a:off x="673912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>
            <a:stCxn id="9" idx="3"/>
            <a:endCxn id="10" idx="1"/>
          </p:cNvCxnSpPr>
          <p:nvPr/>
        </p:nvCxnSpPr>
        <p:spPr>
          <a:xfrm flipV="1">
            <a:off x="843076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>
            <a:stCxn id="10" idx="3"/>
            <a:endCxn id="11" idx="1"/>
          </p:cNvCxnSpPr>
          <p:nvPr/>
        </p:nvCxnSpPr>
        <p:spPr>
          <a:xfrm flipV="1">
            <a:off x="10122408" y="141732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205740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告知・参加者募集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749039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参加者リスト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4068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最終確認の連絡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3232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ツアー催行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◯/◯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2396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アンケート回収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◯/◯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515600" y="2697480"/>
            <a:ext cx="1298448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改善メモ・次回プラン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cxnSp>
        <p:nvCxnSpPr>
          <p:cNvPr id="24" name="Connector 23"/>
          <p:cNvCxnSpPr>
            <a:stCxn id="18" idx="3"/>
            <a:endCxn id="19" idx="1"/>
          </p:cNvCxnSpPr>
          <p:nvPr/>
        </p:nvCxnSpPr>
        <p:spPr>
          <a:xfrm flipV="1">
            <a:off x="3355848" y="3154680"/>
            <a:ext cx="393191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>
            <a:stCxn id="19" idx="3"/>
            <a:endCxn id="20" idx="1"/>
          </p:cNvCxnSpPr>
          <p:nvPr/>
        </p:nvCxnSpPr>
        <p:spPr>
          <a:xfrm flipV="1">
            <a:off x="5047487" y="3154680"/>
            <a:ext cx="393193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>
            <a:stCxn id="20" idx="3"/>
            <a:endCxn id="21" idx="1"/>
          </p:cNvCxnSpPr>
          <p:nvPr/>
        </p:nvCxnSpPr>
        <p:spPr>
          <a:xfrm flipV="1">
            <a:off x="6739128" y="315468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>
            <a:stCxn id="21" idx="3"/>
            <a:endCxn id="22" idx="1"/>
          </p:cNvCxnSpPr>
          <p:nvPr/>
        </p:nvCxnSpPr>
        <p:spPr>
          <a:xfrm flipV="1">
            <a:off x="8430768" y="315468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>
            <a:stCxn id="22" idx="3"/>
            <a:endCxn id="23" idx="1"/>
          </p:cNvCxnSpPr>
          <p:nvPr/>
        </p:nvCxnSpPr>
        <p:spPr>
          <a:xfrm flipV="1">
            <a:off x="10122408" y="3154680"/>
            <a:ext cx="39319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>
            <a:stCxn id="11" idx="2"/>
            <a:endCxn id="18" idx="0"/>
          </p:cNvCxnSpPr>
          <p:nvPr/>
        </p:nvCxnSpPr>
        <p:spPr>
          <a:xfrm flipH="1">
            <a:off x="2706624" y="1874520"/>
            <a:ext cx="8458200" cy="822960"/>
          </a:xfrm>
          <a:prstGeom prst="bentConnector3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365760" y="4480560"/>
            <a:ext cx="1481328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訪問先への依頼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286000" y="4480560"/>
            <a:ext cx="1481328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受入れ可否の確認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206240" y="4480560"/>
            <a:ext cx="1481328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お礼と段取り共有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cxnSp>
        <p:nvCxnSpPr>
          <p:cNvPr id="33" name="Connector 32"/>
          <p:cNvCxnSpPr>
            <a:stCxn id="30" idx="3"/>
            <a:endCxn id="31" idx="1"/>
          </p:cNvCxnSpPr>
          <p:nvPr/>
        </p:nvCxnSpPr>
        <p:spPr>
          <a:xfrm flipV="1">
            <a:off x="1847088" y="4914900"/>
            <a:ext cx="43891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>
            <a:stCxn id="31" idx="3"/>
            <a:endCxn id="32" idx="1"/>
          </p:cNvCxnSpPr>
          <p:nvPr/>
        </p:nvCxnSpPr>
        <p:spPr>
          <a:xfrm flipV="1">
            <a:off x="3767328" y="4914900"/>
            <a:ext cx="438912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>
            <a:stCxn id="5" idx="2"/>
            <a:endCxn id="30" idx="0"/>
          </p:cNvCxnSpPr>
          <p:nvPr/>
        </p:nvCxnSpPr>
        <p:spPr>
          <a:xfrm>
            <a:off x="1014984" y="1874520"/>
            <a:ext cx="91440" cy="260604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>
            <a:stCxn id="32" idx="0"/>
            <a:endCxn id="21" idx="2"/>
          </p:cNvCxnSpPr>
          <p:nvPr/>
        </p:nvCxnSpPr>
        <p:spPr>
          <a:xfrm flipV="1">
            <a:off x="4946904" y="3611880"/>
            <a:ext cx="2834640" cy="868680"/>
          </a:xfrm>
          <a:prstGeom prst="bentConnector3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234440" y="3749039"/>
            <a:ext cx="82296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950" b="0">
                <a:solidFill>
                  <a:srgbClr val="6B6B6B"/>
                </a:solidFill>
                <a:latin typeface="BIZ UDPGothic"/>
                <a:ea typeface="BIZ UDPゴシック"/>
              </a:rPr>
              <a:t>並行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4320" y="5806440"/>
            <a:ext cx="11612880" cy="45720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200" b="0">
                <a:solidFill>
                  <a:srgbClr val="6B6B6B"/>
                </a:solidFill>
                <a:latin typeface="BIZ UDPGothic"/>
                <a:ea typeface="BIZ UDPゴシック"/>
              </a:rPr>
              <a:t>箱の文字と「〜◯/◯」の期限を書き換えて使う(不要な箱は削除、コピーで追加。線はコネクタで追従)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実践ガイド|ネットワークダイヤグラム ワークシート/詳細説明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64592"/>
            <a:ext cx="6583680" cy="384048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500" b="1">
                <a:solidFill>
                  <a:srgbClr val="3B5A28"/>
                </a:solidFill>
                <a:latin typeface="BIZ UDPGothic"/>
                <a:ea typeface="BIZ UDPゴシック"/>
              </a:rPr>
              <a:t>ワークシート|ネットワークダイヤグラム|白紙ひな形(自由作図用)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66560" y="164592"/>
            <a:ext cx="2377440" cy="384048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1300" b="1">
                <a:solidFill>
                  <a:srgbClr val="242323"/>
                </a:solidFill>
                <a:latin typeface="BIZ UDPGothic"/>
                <a:ea typeface="BIZ UDPゴシック"/>
              </a:rPr>
              <a:t>活動テーマ/グループ名:</a:t>
            </a:r>
          </a:p>
        </p:txBody>
      </p:sp>
      <p:sp>
        <p:nvSpPr>
          <p:cNvPr id="4" name="Rectangle 3"/>
          <p:cNvSpPr/>
          <p:nvPr/>
        </p:nvSpPr>
        <p:spPr>
          <a:xfrm>
            <a:off x="9189720" y="128016"/>
            <a:ext cx="269748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74320" y="658368"/>
            <a:ext cx="113385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300" b="0">
                <a:solidFill>
                  <a:srgbClr val="6B6B6B"/>
                </a:solidFill>
                <a:latin typeface="BIZ UDPGothic"/>
                <a:ea typeface="BIZ UDPゴシック"/>
              </a:rPr>
              <a:t>右端の最終成果物から、左へ遡って埋めていく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2788920"/>
            <a:ext cx="1005840" cy="640080"/>
          </a:xfrm>
          <a:prstGeom prst="roundRect">
            <a:avLst>
              <a:gd name="adj" fmla="val 50000"/>
            </a:avLst>
          </a:prstGeom>
          <a:solidFill>
            <a:srgbClr val="EFEFE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42323"/>
                </a:solidFill>
                <a:latin typeface="BIZ UDPGothic"/>
                <a:ea typeface="BIZ UDPゴシック"/>
              </a:rPr>
              <a:t>開始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66960" y="2651760"/>
            <a:ext cx="1737360" cy="91440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100" b="1">
                <a:solidFill>
                  <a:srgbClr val="242323"/>
                </a:solidFill>
                <a:latin typeface="BIZ UDPGothic"/>
                <a:ea typeface="BIZ UDPゴシック"/>
              </a:rPr>
              <a:t>最終成果物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743200"/>
            <a:ext cx="2011680" cy="6400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← ここから遡る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1480" y="4709160"/>
            <a:ext cx="1645920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0">
                <a:solidFill>
                  <a:srgbClr val="242323"/>
                </a:solidFill>
                <a:latin typeface="BIZ UDPGothic"/>
                <a:ea typeface="BIZ UDPゴシック"/>
              </a:rPr>
              <a:t>タスク(コピーして使う)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43200" y="4709160"/>
            <a:ext cx="1645920" cy="822960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950" b="1">
                <a:solidFill>
                  <a:srgbClr val="242323"/>
                </a:solidFill>
                <a:latin typeface="BIZ UDPGothic"/>
                <a:ea typeface="BIZ UDPゴシック"/>
              </a:rPr>
              <a:t>成果物(コピーして使う)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〜◯/◯</a:t>
            </a:r>
          </a:p>
        </p:txBody>
      </p:sp>
      <p:cxnSp>
        <p:nvCxnSpPr>
          <p:cNvPr id="11" name="Connector 10"/>
          <p:cNvCxnSpPr>
            <a:stCxn id="9" idx="3"/>
            <a:endCxn id="10" idx="1"/>
          </p:cNvCxnSpPr>
          <p:nvPr/>
        </p:nvCxnSpPr>
        <p:spPr>
          <a:xfrm flipV="1">
            <a:off x="2057400" y="5120640"/>
            <a:ext cx="685800" cy="0"/>
          </a:xfrm>
          <a:prstGeom prst="line">
            <a:avLst/>
          </a:prstGeom>
          <a:ln w="19050">
            <a:solidFill>
              <a:srgbClr val="8A8A8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11480" y="5715000"/>
            <a:ext cx="11247120" cy="54864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↑ 2つの箱をコピーし、「挿入→図形→コネクタ」で結んで組み立ててください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実践ガイド|ネットワークダイヤグラム ワークシート/詳細説明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7. 検証チェックリスト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804672"/>
            <a:ext cx="113385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図ができたら、共有する前にチームでこの5点を点検する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64592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371600"/>
            <a:ext cx="1554480" cy="8686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出口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51760" y="1371600"/>
            <a:ext cx="9098280" cy="86868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最終成果物が「形の残るもの」の名前になっているか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263347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359152"/>
            <a:ext cx="1554480" cy="8686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分岐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51760" y="2359152"/>
            <a:ext cx="9098280" cy="86868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並行できる作業が、1本の直列に並んでいないか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362102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3346704"/>
            <a:ext cx="1554480" cy="8686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代替案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1760" y="3346704"/>
            <a:ext cx="9098280" cy="86868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相手の都合で止まる工程に「だめだった場合」の代替案があるか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4608576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4334256"/>
            <a:ext cx="1554480" cy="8686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粒度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51760" y="4334256"/>
            <a:ext cx="9098280" cy="86868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「広報」「準備」のような一語のタスクが残っていないか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559612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5321808"/>
            <a:ext cx="1554480" cy="8686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期限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51760" y="5321808"/>
            <a:ext cx="9098280" cy="86868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各ノードの日付がマイルストーンから逆算されているか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実践ガイド|ネットワークダイヤグラム ワークシート/詳細説明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